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95" r:id="rId3"/>
    <p:sldId id="257" r:id="rId4"/>
    <p:sldId id="258" r:id="rId5"/>
    <p:sldId id="296" r:id="rId6"/>
    <p:sldId id="259" r:id="rId7"/>
    <p:sldId id="297" r:id="rId8"/>
    <p:sldId id="260" r:id="rId9"/>
    <p:sldId id="261" r:id="rId10"/>
    <p:sldId id="262" r:id="rId11"/>
    <p:sldId id="263" r:id="rId12"/>
    <p:sldId id="264" r:id="rId13"/>
    <p:sldId id="265" r:id="rId14"/>
    <p:sldId id="294" r:id="rId15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Titillium Web" panose="000005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8D347E4-8D0D-48F3-AB85-A3CE05522D68}">
  <a:tblStyle styleId="{A8D347E4-8D0D-48F3-AB85-A3CE05522D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209E37-47DD-4D05-A5F4-EA4EC5330A3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496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028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1345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855300" y="2589075"/>
            <a:ext cx="6470400" cy="17055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552750" y="906351"/>
            <a:ext cx="60384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44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⦿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⌾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•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444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761999" y="762000"/>
            <a:ext cx="599400" cy="472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7000">
                      <a:schemeClr val="accent3"/>
                    </a:gs>
                    <a:gs pos="84000">
                      <a:schemeClr val="accent2"/>
                    </a:gs>
                    <a:gs pos="100000">
                      <a:schemeClr val="accent2"/>
                    </a:gs>
                  </a:gsLst>
                  <a:lin ang="3599321" scaled="0"/>
                </a:gradFill>
                <a:latin typeface="Arial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⌾"/>
              <a:defRPr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855300" y="1627900"/>
            <a:ext cx="23157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3414199" y="1627900"/>
            <a:ext cx="23157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3"/>
          </p:nvPr>
        </p:nvSpPr>
        <p:spPr>
          <a:xfrm>
            <a:off x="5973097" y="1627900"/>
            <a:ext cx="23157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2" y="0"/>
            <a:ext cx="2167839" cy="1251620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_1">
    <p:bg>
      <p:bgPr>
        <a:gradFill>
          <a:gsLst>
            <a:gs pos="0">
              <a:schemeClr val="accent4"/>
            </a:gs>
            <a:gs pos="26000">
              <a:schemeClr val="accent3"/>
            </a:gs>
            <a:gs pos="78000">
              <a:schemeClr val="accent2"/>
            </a:gs>
            <a:gs pos="100000">
              <a:schemeClr val="accent1"/>
            </a:gs>
          </a:gsLst>
          <a:lin ang="2698631" scaled="0"/>
        </a:gra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5" y="-4"/>
            <a:ext cx="3882108" cy="2241339"/>
          </a:xfrm>
          <a:custGeom>
            <a:avLst/>
            <a:gdLst/>
            <a:ahLst/>
            <a:cxnLst/>
            <a:rect l="l" t="t" r="r" b="b"/>
            <a:pathLst>
              <a:path w="2575196" h="1486792" extrusionOk="0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6975702" y="3891625"/>
            <a:ext cx="2167821" cy="1251611"/>
          </a:xfrm>
          <a:custGeom>
            <a:avLst/>
            <a:gdLst/>
            <a:ahLst/>
            <a:cxnLst/>
            <a:rect l="l" t="t" r="r" b="b"/>
            <a:pathLst>
              <a:path w="1438024" h="830256" extrusionOk="0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-6639" y="-3725"/>
            <a:ext cx="9157265" cy="5150962"/>
          </a:xfrm>
          <a:custGeom>
            <a:avLst/>
            <a:gdLst/>
            <a:ahLst/>
            <a:cxnLst/>
            <a:rect l="l" t="t" r="r" b="b"/>
            <a:pathLst>
              <a:path w="6064414" h="3411233" extrusionOk="0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tillium Web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>
            <a:spLocks noGrp="1"/>
          </p:cNvSpPr>
          <p:nvPr>
            <p:ph type="ctrTitle"/>
          </p:nvPr>
        </p:nvSpPr>
        <p:spPr>
          <a:xfrm>
            <a:off x="855300" y="2589075"/>
            <a:ext cx="6470400" cy="170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-IN" sz="3600" i="0" u="none" strike="noStrike" baseline="0" dirty="0">
                <a:latin typeface="Bahnschrift" panose="020B0502040204020203" pitchFamily="34" charset="0"/>
              </a:rPr>
              <a:t>Emotion Recognition from visual Big-Data using Convolutional Neural Network</a:t>
            </a:r>
            <a:endParaRPr sz="8800" dirty="0">
              <a:latin typeface="Bahnschrift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826EFA-61BA-4925-9D16-7054717E0248}"/>
              </a:ext>
            </a:extLst>
          </p:cNvPr>
          <p:cNvSpPr txBox="1"/>
          <p:nvPr/>
        </p:nvSpPr>
        <p:spPr>
          <a:xfrm>
            <a:off x="6383020" y="202594"/>
            <a:ext cx="2532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bg1"/>
                </a:solidFill>
                <a:latin typeface="Bahnschrift" panose="020B0502040204020203" pitchFamily="34" charset="0"/>
              </a:rPr>
              <a:t>Vinay </a:t>
            </a:r>
            <a:r>
              <a:rPr lang="en-US" sz="1800" dirty="0" err="1">
                <a:solidFill>
                  <a:schemeClr val="bg1"/>
                </a:solidFill>
                <a:latin typeface="Bahnschrift" panose="020B0502040204020203" pitchFamily="34" charset="0"/>
              </a:rPr>
              <a:t>Ramasare</a:t>
            </a:r>
            <a:r>
              <a:rPr lang="en-US" sz="1800" dirty="0">
                <a:solidFill>
                  <a:schemeClr val="bg1"/>
                </a:solidFill>
                <a:latin typeface="Bahnschrift" panose="020B0502040204020203" pitchFamily="34" charset="0"/>
              </a:rPr>
              <a:t> Kurmi</a:t>
            </a:r>
          </a:p>
          <a:p>
            <a:pPr algn="r"/>
            <a:r>
              <a:rPr lang="en-US" sz="1800" dirty="0">
                <a:solidFill>
                  <a:schemeClr val="bg1"/>
                </a:solidFill>
                <a:latin typeface="Bahnschrift" panose="020B0502040204020203" pitchFamily="34" charset="0"/>
              </a:rPr>
              <a:t>Student No : 10576078</a:t>
            </a:r>
            <a:endParaRPr lang="en-IN" sz="1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37;p18">
            <a:extLst>
              <a:ext uri="{FF2B5EF4-FFF2-40B4-BE49-F238E27FC236}">
                <a16:creationId xmlns:a16="http://schemas.microsoft.com/office/drawing/2014/main" id="{FEA68881-16C9-45F4-8424-01FAC85ABEFF}"/>
              </a:ext>
            </a:extLst>
          </p:cNvPr>
          <p:cNvSpPr txBox="1">
            <a:spLocks/>
          </p:cNvSpPr>
          <p:nvPr/>
        </p:nvSpPr>
        <p:spPr>
          <a:xfrm>
            <a:off x="495636" y="436822"/>
            <a:ext cx="6264828" cy="11598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76200">
              <a:buSzPts val="2400"/>
            </a:pPr>
            <a:r>
              <a:rPr lang="en-US" sz="4400">
                <a:solidFill>
                  <a:schemeClr val="bg1"/>
                </a:solidFill>
              </a:rPr>
              <a:t>Classification Accuracy &amp; Validation Loss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ctrTitle" idx="4294967295"/>
          </p:nvPr>
        </p:nvSpPr>
        <p:spPr>
          <a:xfrm>
            <a:off x="452964" y="406342"/>
            <a:ext cx="6264828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76200" lvl="0" algn="l" rtl="0">
              <a:spcBef>
                <a:spcPts val="0"/>
              </a:spcBef>
              <a:spcAft>
                <a:spcPts val="0"/>
              </a:spcAft>
              <a:buSzPts val="2400"/>
            </a:pPr>
            <a:r>
              <a:rPr lang="en-US" sz="4400" dirty="0"/>
              <a:t>Classification Accuracy &amp; Validation Loss</a:t>
            </a:r>
          </a:p>
        </p:txBody>
      </p:sp>
      <p:sp>
        <p:nvSpPr>
          <p:cNvPr id="138" name="Google Shape;138;p18"/>
          <p:cNvSpPr txBox="1">
            <a:spLocks noGrp="1"/>
          </p:cNvSpPr>
          <p:nvPr>
            <p:ph type="subTitle" idx="4294967295"/>
          </p:nvPr>
        </p:nvSpPr>
        <p:spPr>
          <a:xfrm>
            <a:off x="555265" y="4642740"/>
            <a:ext cx="7188562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 b="1" dirty="0">
                <a:solidFill>
                  <a:schemeClr val="lt1"/>
                </a:solidFill>
              </a:rPr>
              <a:t>Classification Accuracy : 98.5 %		             Testing Accuracy : 62.50 %</a:t>
            </a:r>
            <a:endParaRPr sz="1600" b="1" dirty="0">
              <a:solidFill>
                <a:schemeClr val="lt1"/>
              </a:solidFill>
            </a:endParaRPr>
          </a:p>
        </p:txBody>
      </p:sp>
      <p:sp>
        <p:nvSpPr>
          <p:cNvPr id="151" name="Google Shape;151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10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17B2F9-E642-4794-9AF3-00BDCE8F323F}"/>
              </a:ext>
            </a:extLst>
          </p:cNvPr>
          <p:cNvGrpSpPr/>
          <p:nvPr/>
        </p:nvGrpSpPr>
        <p:grpSpPr>
          <a:xfrm>
            <a:off x="555261" y="1564472"/>
            <a:ext cx="7896934" cy="2958365"/>
            <a:chOff x="555261" y="1671633"/>
            <a:chExt cx="7331439" cy="274651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37BCD0F-0625-4749-9166-E6164C6BB034}"/>
                </a:ext>
              </a:extLst>
            </p:cNvPr>
            <p:cNvSpPr/>
            <p:nvPr/>
          </p:nvSpPr>
          <p:spPr>
            <a:xfrm>
              <a:off x="555261" y="1671633"/>
              <a:ext cx="7331439" cy="2744848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DA71A6F-3EE9-4C29-9ABE-FDD09652A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7225" y="1673302"/>
              <a:ext cx="6858000" cy="27448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57;p19">
            <a:extLst>
              <a:ext uri="{FF2B5EF4-FFF2-40B4-BE49-F238E27FC236}">
                <a16:creationId xmlns:a16="http://schemas.microsoft.com/office/drawing/2014/main" id="{9928F37C-43B7-45F7-8A82-52D3EDF9ADD5}"/>
              </a:ext>
            </a:extLst>
          </p:cNvPr>
          <p:cNvSpPr txBox="1">
            <a:spLocks/>
          </p:cNvSpPr>
          <p:nvPr/>
        </p:nvSpPr>
        <p:spPr>
          <a:xfrm>
            <a:off x="907684" y="352597"/>
            <a:ext cx="4288200" cy="4971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IN">
                <a:solidFill>
                  <a:schemeClr val="bg1"/>
                </a:solidFill>
              </a:rPr>
              <a:t>CONFUSION MATRIX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57" name="Google Shape;157;p19"/>
          <p:cNvSpPr txBox="1">
            <a:spLocks noGrp="1"/>
          </p:cNvSpPr>
          <p:nvPr>
            <p:ph type="title"/>
          </p:nvPr>
        </p:nvSpPr>
        <p:spPr>
          <a:xfrm>
            <a:off x="883876" y="328788"/>
            <a:ext cx="42882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CONFUSION MATRIX</a:t>
            </a:r>
            <a:endParaRPr dirty="0"/>
          </a:p>
        </p:txBody>
      </p:sp>
      <p:sp>
        <p:nvSpPr>
          <p:cNvPr id="159" name="Google Shape;15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0C957-73C4-4956-9606-A4D41B672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259" y="836000"/>
            <a:ext cx="7279481" cy="362004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4;p20">
            <a:extLst>
              <a:ext uri="{FF2B5EF4-FFF2-40B4-BE49-F238E27FC236}">
                <a16:creationId xmlns:a16="http://schemas.microsoft.com/office/drawing/2014/main" id="{03DD5C18-2A87-45C1-9E79-D78E66DE2049}"/>
              </a:ext>
            </a:extLst>
          </p:cNvPr>
          <p:cNvSpPr txBox="1">
            <a:spLocks/>
          </p:cNvSpPr>
          <p:nvPr/>
        </p:nvSpPr>
        <p:spPr>
          <a:xfrm>
            <a:off x="821958" y="409744"/>
            <a:ext cx="3716700" cy="4971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IN" dirty="0">
                <a:solidFill>
                  <a:schemeClr val="bg1"/>
                </a:solidFill>
              </a:rPr>
              <a:t>LIVE PREDICTION</a:t>
            </a:r>
          </a:p>
        </p:txBody>
      </p:sp>
      <p:sp>
        <p:nvSpPr>
          <p:cNvPr id="164" name="Google Shape;164;p20"/>
          <p:cNvSpPr txBox="1">
            <a:spLocks noGrp="1"/>
          </p:cNvSpPr>
          <p:nvPr>
            <p:ph type="title"/>
          </p:nvPr>
        </p:nvSpPr>
        <p:spPr>
          <a:xfrm>
            <a:off x="855300" y="428798"/>
            <a:ext cx="37167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LIVE PREDICTION</a:t>
            </a:r>
            <a:endParaRPr dirty="0"/>
          </a:p>
        </p:txBody>
      </p:sp>
      <p:sp>
        <p:nvSpPr>
          <p:cNvPr id="168" name="Google Shape;168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8D08A4-06FE-45D7-B827-6C5593432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514" y="1308583"/>
            <a:ext cx="1242684" cy="14243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281177-2FF9-4B89-BFE3-EB7D4A46B1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9220" y="3276600"/>
            <a:ext cx="1798875" cy="12355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2DEA19-B5A2-4F55-9A7C-C7BF7E55D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308583"/>
            <a:ext cx="1247389" cy="141210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093275-A5FD-443B-8243-D11A822826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5077" y="1296359"/>
            <a:ext cx="1385894" cy="14243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26B7A8A-D33B-40A3-B083-EB6B55F775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4931" y="1296359"/>
            <a:ext cx="1242685" cy="143654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6F093CB-200B-470E-B1A8-CF81599779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33145" y="1296359"/>
            <a:ext cx="1170903" cy="142432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13D042E-53F0-472A-BCCA-728A0B8E07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0541" y="1296361"/>
            <a:ext cx="1139402" cy="142432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84498BF-14AA-49A3-89BE-E7C105EFD3CB}"/>
              </a:ext>
            </a:extLst>
          </p:cNvPr>
          <p:cNvSpPr txBox="1"/>
          <p:nvPr/>
        </p:nvSpPr>
        <p:spPr>
          <a:xfrm>
            <a:off x="400541" y="2895600"/>
            <a:ext cx="1139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Surprised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D61C9D3-887E-44BC-85C9-340C1EEBA2F3}"/>
              </a:ext>
            </a:extLst>
          </p:cNvPr>
          <p:cNvSpPr txBox="1"/>
          <p:nvPr/>
        </p:nvSpPr>
        <p:spPr>
          <a:xfrm>
            <a:off x="1733145" y="2895600"/>
            <a:ext cx="1139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Sad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01694C-3953-44ED-AA3B-4BF2351864BB}"/>
              </a:ext>
            </a:extLst>
          </p:cNvPr>
          <p:cNvSpPr txBox="1"/>
          <p:nvPr/>
        </p:nvSpPr>
        <p:spPr>
          <a:xfrm>
            <a:off x="3045077" y="2895599"/>
            <a:ext cx="1139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Happy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BBD8F2B-FA27-499D-BC1A-68DFF35A762D}"/>
              </a:ext>
            </a:extLst>
          </p:cNvPr>
          <p:cNvSpPr txBox="1"/>
          <p:nvPr/>
        </p:nvSpPr>
        <p:spPr>
          <a:xfrm>
            <a:off x="7384931" y="2869760"/>
            <a:ext cx="1139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Neutral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46A8F36-55BB-443D-8C59-6895884A8D8D}"/>
              </a:ext>
            </a:extLst>
          </p:cNvPr>
          <p:cNvSpPr txBox="1"/>
          <p:nvPr/>
        </p:nvSpPr>
        <p:spPr>
          <a:xfrm>
            <a:off x="4572000" y="2894110"/>
            <a:ext cx="1139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Fearful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1982B89-2E9F-4FF2-A4FC-F4C469A245A8}"/>
              </a:ext>
            </a:extLst>
          </p:cNvPr>
          <p:cNvSpPr txBox="1"/>
          <p:nvPr/>
        </p:nvSpPr>
        <p:spPr>
          <a:xfrm>
            <a:off x="5996514" y="2901728"/>
            <a:ext cx="1139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Angry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FCEF3F0-F498-4B0C-B8B3-2BE1869C87D1}"/>
              </a:ext>
            </a:extLst>
          </p:cNvPr>
          <p:cNvSpPr txBox="1"/>
          <p:nvPr/>
        </p:nvSpPr>
        <p:spPr>
          <a:xfrm>
            <a:off x="4050445" y="4638874"/>
            <a:ext cx="976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Disgusted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1"/>
          <p:cNvPicPr preferRelativeResize="0"/>
          <p:nvPr/>
        </p:nvPicPr>
        <p:blipFill rotWithShape="1">
          <a:blip r:embed="rId3">
            <a:alphaModFix/>
          </a:blip>
          <a:srcRect l="33248"/>
          <a:stretch/>
        </p:blipFill>
        <p:spPr>
          <a:xfrm>
            <a:off x="4893200" y="892700"/>
            <a:ext cx="4250800" cy="425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3BB431F-A7E0-4765-9870-8B0124C1642C}"/>
              </a:ext>
            </a:extLst>
          </p:cNvPr>
          <p:cNvSpPr/>
          <p:nvPr/>
        </p:nvSpPr>
        <p:spPr>
          <a:xfrm>
            <a:off x="1379220" y="1242060"/>
            <a:ext cx="4701540" cy="35737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74" name="Google Shape;174;p21"/>
          <p:cNvGrpSpPr/>
          <p:nvPr/>
        </p:nvGrpSpPr>
        <p:grpSpPr>
          <a:xfrm>
            <a:off x="6976152" y="3891825"/>
            <a:ext cx="2167839" cy="1251620"/>
            <a:chOff x="6975702" y="3891625"/>
            <a:chExt cx="2167839" cy="1251620"/>
          </a:xfrm>
        </p:grpSpPr>
        <p:sp>
          <p:nvSpPr>
            <p:cNvPr id="175" name="Google Shape;175;p21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solidFill>
              <a:srgbClr val="00226D">
                <a:alpha val="17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78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2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3403500" cy="11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FUTURE SCOPE</a:t>
            </a:r>
            <a:endParaRPr sz="2800" dirty="0"/>
          </a:p>
        </p:txBody>
      </p:sp>
      <p:sp>
        <p:nvSpPr>
          <p:cNvPr id="178" name="Google Shape;178;p21"/>
          <p:cNvSpPr txBox="1">
            <a:spLocks noGrp="1"/>
          </p:cNvSpPr>
          <p:nvPr>
            <p:ph type="body" idx="1"/>
          </p:nvPr>
        </p:nvSpPr>
        <p:spPr>
          <a:xfrm>
            <a:off x="1442368" y="1337115"/>
            <a:ext cx="4218653" cy="34787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>
              <a:spcAft>
                <a:spcPts val="1000"/>
              </a:spcAft>
            </a:pPr>
            <a:r>
              <a:rPr lang="en" sz="1400" dirty="0"/>
              <a:t>Modelling with multiple forms of data</a:t>
            </a:r>
          </a:p>
          <a:p>
            <a:pPr marL="342900" indent="-342900">
              <a:spcAft>
                <a:spcPts val="1000"/>
              </a:spcAft>
            </a:pPr>
            <a:r>
              <a:rPr lang="en-IN" sz="1400" dirty="0"/>
              <a:t>Improve the accuracy of the trained model</a:t>
            </a:r>
          </a:p>
          <a:p>
            <a:pPr marL="342900" indent="-342900">
              <a:spcAft>
                <a:spcPts val="1000"/>
              </a:spcAft>
            </a:pPr>
            <a:r>
              <a:rPr lang="en-IN" sz="1400" dirty="0"/>
              <a:t>Recognize the emotion even while face is inverted</a:t>
            </a:r>
          </a:p>
          <a:p>
            <a:pPr marL="342900" indent="-342900">
              <a:spcAft>
                <a:spcPts val="1000"/>
              </a:spcAft>
            </a:pPr>
            <a:r>
              <a:rPr lang="en-IN" sz="1400" dirty="0"/>
              <a:t>Implement in a live scenario</a:t>
            </a:r>
          </a:p>
          <a:p>
            <a:pPr marL="342900" indent="-342900">
              <a:spcAft>
                <a:spcPts val="1000"/>
              </a:spcAft>
            </a:pPr>
            <a:r>
              <a:rPr lang="en-IN" sz="1400" dirty="0"/>
              <a:t>Robust and efficient model</a:t>
            </a:r>
          </a:p>
          <a:p>
            <a:pPr marL="342900" indent="-342900">
              <a:spcAft>
                <a:spcPts val="1000"/>
              </a:spcAft>
            </a:pPr>
            <a:r>
              <a:rPr lang="en-IN" sz="1400" dirty="0"/>
              <a:t>Improvement in parameter tuning</a:t>
            </a:r>
            <a:endParaRPr sz="1400" dirty="0"/>
          </a:p>
        </p:txBody>
      </p:sp>
      <p:sp>
        <p:nvSpPr>
          <p:cNvPr id="179" name="Google Shape;179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50"/>
          <p:cNvSpPr/>
          <p:nvPr/>
        </p:nvSpPr>
        <p:spPr>
          <a:xfrm>
            <a:off x="3683405" y="1784567"/>
            <a:ext cx="1777189" cy="1614266"/>
          </a:xfrm>
          <a:custGeom>
            <a:avLst/>
            <a:gdLst/>
            <a:ahLst/>
            <a:cxnLst/>
            <a:rect l="l" t="t" r="r" b="b"/>
            <a:pathLst>
              <a:path w="6674" h="5928" extrusionOk="0">
                <a:moveTo>
                  <a:pt x="2443" y="0"/>
                </a:moveTo>
                <a:lnTo>
                  <a:pt x="2275" y="37"/>
                </a:lnTo>
                <a:lnTo>
                  <a:pt x="2126" y="93"/>
                </a:lnTo>
                <a:lnTo>
                  <a:pt x="1995" y="187"/>
                </a:lnTo>
                <a:lnTo>
                  <a:pt x="1846" y="336"/>
                </a:lnTo>
                <a:lnTo>
                  <a:pt x="1753" y="503"/>
                </a:lnTo>
                <a:lnTo>
                  <a:pt x="1697" y="690"/>
                </a:lnTo>
                <a:lnTo>
                  <a:pt x="1660" y="876"/>
                </a:lnTo>
                <a:lnTo>
                  <a:pt x="1678" y="1063"/>
                </a:lnTo>
                <a:lnTo>
                  <a:pt x="1716" y="1249"/>
                </a:lnTo>
                <a:lnTo>
                  <a:pt x="1809" y="1417"/>
                </a:lnTo>
                <a:lnTo>
                  <a:pt x="1921" y="1566"/>
                </a:lnTo>
                <a:lnTo>
                  <a:pt x="3188" y="2889"/>
                </a:lnTo>
                <a:lnTo>
                  <a:pt x="3263" y="2945"/>
                </a:lnTo>
                <a:lnTo>
                  <a:pt x="3337" y="2964"/>
                </a:lnTo>
                <a:lnTo>
                  <a:pt x="3412" y="2945"/>
                </a:lnTo>
                <a:lnTo>
                  <a:pt x="3487" y="2889"/>
                </a:lnTo>
                <a:lnTo>
                  <a:pt x="4754" y="1566"/>
                </a:lnTo>
                <a:lnTo>
                  <a:pt x="4866" y="1417"/>
                </a:lnTo>
                <a:lnTo>
                  <a:pt x="4940" y="1249"/>
                </a:lnTo>
                <a:lnTo>
                  <a:pt x="4996" y="1063"/>
                </a:lnTo>
                <a:lnTo>
                  <a:pt x="5015" y="876"/>
                </a:lnTo>
                <a:lnTo>
                  <a:pt x="4978" y="690"/>
                </a:lnTo>
                <a:lnTo>
                  <a:pt x="4922" y="503"/>
                </a:lnTo>
                <a:lnTo>
                  <a:pt x="4810" y="336"/>
                </a:lnTo>
                <a:lnTo>
                  <a:pt x="4679" y="187"/>
                </a:lnTo>
                <a:lnTo>
                  <a:pt x="4549" y="93"/>
                </a:lnTo>
                <a:lnTo>
                  <a:pt x="4381" y="37"/>
                </a:lnTo>
                <a:lnTo>
                  <a:pt x="4232" y="0"/>
                </a:lnTo>
                <a:lnTo>
                  <a:pt x="4064" y="0"/>
                </a:lnTo>
                <a:lnTo>
                  <a:pt x="3897" y="19"/>
                </a:lnTo>
                <a:lnTo>
                  <a:pt x="3747" y="75"/>
                </a:lnTo>
                <a:lnTo>
                  <a:pt x="3598" y="168"/>
                </a:lnTo>
                <a:lnTo>
                  <a:pt x="3468" y="280"/>
                </a:lnTo>
                <a:lnTo>
                  <a:pt x="3337" y="429"/>
                </a:lnTo>
                <a:lnTo>
                  <a:pt x="3207" y="280"/>
                </a:lnTo>
                <a:lnTo>
                  <a:pt x="3076" y="168"/>
                </a:lnTo>
                <a:lnTo>
                  <a:pt x="2927" y="75"/>
                </a:lnTo>
                <a:lnTo>
                  <a:pt x="2778" y="19"/>
                </a:lnTo>
                <a:lnTo>
                  <a:pt x="2610" y="0"/>
                </a:lnTo>
                <a:close/>
                <a:moveTo>
                  <a:pt x="2219" y="3691"/>
                </a:moveTo>
                <a:lnTo>
                  <a:pt x="1995" y="3728"/>
                </a:lnTo>
                <a:lnTo>
                  <a:pt x="1772" y="3784"/>
                </a:lnTo>
                <a:lnTo>
                  <a:pt x="1548" y="3877"/>
                </a:lnTo>
                <a:lnTo>
                  <a:pt x="1362" y="4008"/>
                </a:lnTo>
                <a:lnTo>
                  <a:pt x="821" y="4436"/>
                </a:lnTo>
                <a:lnTo>
                  <a:pt x="187" y="4436"/>
                </a:lnTo>
                <a:lnTo>
                  <a:pt x="113" y="4455"/>
                </a:lnTo>
                <a:lnTo>
                  <a:pt x="57" y="4492"/>
                </a:lnTo>
                <a:lnTo>
                  <a:pt x="1" y="4548"/>
                </a:lnTo>
                <a:lnTo>
                  <a:pt x="1" y="4623"/>
                </a:lnTo>
                <a:lnTo>
                  <a:pt x="1" y="5741"/>
                </a:lnTo>
                <a:lnTo>
                  <a:pt x="1" y="5816"/>
                </a:lnTo>
                <a:lnTo>
                  <a:pt x="57" y="5872"/>
                </a:lnTo>
                <a:lnTo>
                  <a:pt x="113" y="5909"/>
                </a:lnTo>
                <a:lnTo>
                  <a:pt x="187" y="5928"/>
                </a:lnTo>
                <a:lnTo>
                  <a:pt x="4325" y="5928"/>
                </a:lnTo>
                <a:lnTo>
                  <a:pt x="4437" y="5909"/>
                </a:lnTo>
                <a:lnTo>
                  <a:pt x="4568" y="5890"/>
                </a:lnTo>
                <a:lnTo>
                  <a:pt x="4679" y="5834"/>
                </a:lnTo>
                <a:lnTo>
                  <a:pt x="4791" y="5760"/>
                </a:lnTo>
                <a:lnTo>
                  <a:pt x="6543" y="4362"/>
                </a:lnTo>
                <a:lnTo>
                  <a:pt x="6599" y="4306"/>
                </a:lnTo>
                <a:lnTo>
                  <a:pt x="6637" y="4231"/>
                </a:lnTo>
                <a:lnTo>
                  <a:pt x="6674" y="4157"/>
                </a:lnTo>
                <a:lnTo>
                  <a:pt x="6674" y="4082"/>
                </a:lnTo>
                <a:lnTo>
                  <a:pt x="6674" y="4008"/>
                </a:lnTo>
                <a:lnTo>
                  <a:pt x="6655" y="3933"/>
                </a:lnTo>
                <a:lnTo>
                  <a:pt x="6618" y="3859"/>
                </a:lnTo>
                <a:lnTo>
                  <a:pt x="6543" y="3784"/>
                </a:lnTo>
                <a:lnTo>
                  <a:pt x="6506" y="3747"/>
                </a:lnTo>
                <a:lnTo>
                  <a:pt x="6432" y="3728"/>
                </a:lnTo>
                <a:lnTo>
                  <a:pt x="6376" y="3709"/>
                </a:lnTo>
                <a:lnTo>
                  <a:pt x="6301" y="3709"/>
                </a:lnTo>
                <a:lnTo>
                  <a:pt x="6171" y="3728"/>
                </a:lnTo>
                <a:lnTo>
                  <a:pt x="6115" y="3747"/>
                </a:lnTo>
                <a:lnTo>
                  <a:pt x="6059" y="3784"/>
                </a:lnTo>
                <a:lnTo>
                  <a:pt x="4978" y="4641"/>
                </a:lnTo>
                <a:lnTo>
                  <a:pt x="4885" y="4716"/>
                </a:lnTo>
                <a:lnTo>
                  <a:pt x="4773" y="4772"/>
                </a:lnTo>
                <a:lnTo>
                  <a:pt x="4642" y="4809"/>
                </a:lnTo>
                <a:lnTo>
                  <a:pt x="3095" y="4809"/>
                </a:lnTo>
                <a:lnTo>
                  <a:pt x="3039" y="4772"/>
                </a:lnTo>
                <a:lnTo>
                  <a:pt x="2983" y="4716"/>
                </a:lnTo>
                <a:lnTo>
                  <a:pt x="2965" y="4660"/>
                </a:lnTo>
                <a:lnTo>
                  <a:pt x="2965" y="4586"/>
                </a:lnTo>
                <a:lnTo>
                  <a:pt x="3002" y="4511"/>
                </a:lnTo>
                <a:lnTo>
                  <a:pt x="3076" y="4455"/>
                </a:lnTo>
                <a:lnTo>
                  <a:pt x="3151" y="4436"/>
                </a:lnTo>
                <a:lnTo>
                  <a:pt x="4120" y="4436"/>
                </a:lnTo>
                <a:lnTo>
                  <a:pt x="4195" y="4418"/>
                </a:lnTo>
                <a:lnTo>
                  <a:pt x="4307" y="4362"/>
                </a:lnTo>
                <a:lnTo>
                  <a:pt x="4363" y="4306"/>
                </a:lnTo>
                <a:lnTo>
                  <a:pt x="4400" y="4250"/>
                </a:lnTo>
                <a:lnTo>
                  <a:pt x="4419" y="4194"/>
                </a:lnTo>
                <a:lnTo>
                  <a:pt x="4437" y="4138"/>
                </a:lnTo>
                <a:lnTo>
                  <a:pt x="4456" y="4045"/>
                </a:lnTo>
                <a:lnTo>
                  <a:pt x="4437" y="3970"/>
                </a:lnTo>
                <a:lnTo>
                  <a:pt x="4400" y="3896"/>
                </a:lnTo>
                <a:lnTo>
                  <a:pt x="4363" y="3821"/>
                </a:lnTo>
                <a:lnTo>
                  <a:pt x="4307" y="3784"/>
                </a:lnTo>
                <a:lnTo>
                  <a:pt x="4232" y="3728"/>
                </a:lnTo>
                <a:lnTo>
                  <a:pt x="4158" y="3709"/>
                </a:lnTo>
                <a:lnTo>
                  <a:pt x="4083" y="36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 dirty="0">
              <a:solidFill>
                <a:srgbClr val="434343"/>
              </a:solidFill>
            </a:endParaRPr>
          </a:p>
        </p:txBody>
      </p:sp>
      <p:sp>
        <p:nvSpPr>
          <p:cNvPr id="17" name="Google Shape;231;p25">
            <a:extLst>
              <a:ext uri="{FF2B5EF4-FFF2-40B4-BE49-F238E27FC236}">
                <a16:creationId xmlns:a16="http://schemas.microsoft.com/office/drawing/2014/main" id="{573D2280-5C56-4481-AA4E-79D48CBB142D}"/>
              </a:ext>
            </a:extLst>
          </p:cNvPr>
          <p:cNvSpPr txBox="1">
            <a:spLocks/>
          </p:cNvSpPr>
          <p:nvPr/>
        </p:nvSpPr>
        <p:spPr>
          <a:xfrm>
            <a:off x="3466905" y="2235994"/>
            <a:ext cx="2210188" cy="4971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IN" dirty="0">
                <a:solidFill>
                  <a:schemeClr val="accent1"/>
                </a:solidFill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0;p17">
            <a:extLst>
              <a:ext uri="{FF2B5EF4-FFF2-40B4-BE49-F238E27FC236}">
                <a16:creationId xmlns:a16="http://schemas.microsoft.com/office/drawing/2014/main" id="{62ACEF41-FCAF-452C-A0A4-CE6430134DF8}"/>
              </a:ext>
            </a:extLst>
          </p:cNvPr>
          <p:cNvSpPr txBox="1">
            <a:spLocks/>
          </p:cNvSpPr>
          <p:nvPr/>
        </p:nvSpPr>
        <p:spPr>
          <a:xfrm>
            <a:off x="812628" y="445008"/>
            <a:ext cx="3497244" cy="47966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IN">
                <a:solidFill>
                  <a:schemeClr val="bg1"/>
                </a:solidFill>
              </a:rPr>
              <a:t>Table of Contents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843108" y="487680"/>
            <a:ext cx="3497244" cy="47966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31" name="Google Shape;131;p17"/>
          <p:cNvSpPr txBox="1">
            <a:spLocks noGrp="1"/>
          </p:cNvSpPr>
          <p:nvPr>
            <p:ph type="body" idx="1"/>
          </p:nvPr>
        </p:nvSpPr>
        <p:spPr>
          <a:xfrm>
            <a:off x="2444356" y="1026376"/>
            <a:ext cx="6020988" cy="363276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Abstract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Motivation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Problem Statement, Research Question, Hypothesis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Project Life-cycle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Data Collection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Data Pre-processing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Feature Extraction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Classification Accuracy &amp; Validation Loss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Conclusion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Confusion Matrix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Live Prediction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-US" sz="1800" dirty="0"/>
              <a:t>Future Work</a:t>
            </a:r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098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00;p13">
            <a:extLst>
              <a:ext uri="{FF2B5EF4-FFF2-40B4-BE49-F238E27FC236}">
                <a16:creationId xmlns:a16="http://schemas.microsoft.com/office/drawing/2014/main" id="{323F168A-DF68-4A26-8BDD-7F55B25B9164}"/>
              </a:ext>
            </a:extLst>
          </p:cNvPr>
          <p:cNvSpPr txBox="1">
            <a:spLocks/>
          </p:cNvSpPr>
          <p:nvPr/>
        </p:nvSpPr>
        <p:spPr>
          <a:xfrm>
            <a:off x="824820" y="805520"/>
            <a:ext cx="7433400" cy="4971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IN" dirty="0">
                <a:solidFill>
                  <a:schemeClr val="bg1"/>
                </a:solidFill>
              </a:rPr>
              <a:t>ABSTRACT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ABSTRACT</a:t>
            </a:r>
            <a:endParaRPr dirty="0"/>
          </a:p>
        </p:txBody>
      </p:sp>
      <p:sp>
        <p:nvSpPr>
          <p:cNvPr id="101" name="Google Shape;101;p13"/>
          <p:cNvSpPr txBox="1">
            <a:spLocks noGrp="1"/>
          </p:cNvSpPr>
          <p:nvPr>
            <p:ph type="body" idx="2"/>
          </p:nvPr>
        </p:nvSpPr>
        <p:spPr>
          <a:xfrm>
            <a:off x="4815599" y="1762011"/>
            <a:ext cx="3473100" cy="19915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It can be performed in real-time using various sorts of data: </a:t>
            </a:r>
            <a:r>
              <a:rPr lang="en-US" sz="1200" b="1" dirty="0"/>
              <a:t>images, videos, text, audio etc.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We train our model on the FER 2013 dataset available on Kaggle.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Use Cases</a:t>
            </a:r>
            <a:r>
              <a:rPr lang="en-US" sz="1200" dirty="0"/>
              <a:t>: Digital Advertisement, Online gaming, Healthcare, Deep Fake Detection, Effective Learning System.</a:t>
            </a:r>
            <a:endParaRPr sz="1200" dirty="0"/>
          </a:p>
        </p:txBody>
      </p:sp>
      <p:sp>
        <p:nvSpPr>
          <p:cNvPr id="102" name="Google Shape;102;p13"/>
          <p:cNvSpPr txBox="1">
            <a:spLocks noGrp="1"/>
          </p:cNvSpPr>
          <p:nvPr>
            <p:ph type="body" idx="1"/>
          </p:nvPr>
        </p:nvSpPr>
        <p:spPr>
          <a:xfrm>
            <a:off x="855275" y="1762012"/>
            <a:ext cx="3473100" cy="182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The field of research in AI dealing with human-machine interaction for emotions is called </a:t>
            </a:r>
            <a:r>
              <a:rPr lang="en-US" sz="1200" b="1" dirty="0"/>
              <a:t>Affective Computing</a:t>
            </a:r>
            <a:r>
              <a:rPr lang="en-US" sz="1200" dirty="0"/>
              <a:t>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Propose a system to recognize emotions in real-time.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Impact of emotions on intellectual processes.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9;p14">
            <a:extLst>
              <a:ext uri="{FF2B5EF4-FFF2-40B4-BE49-F238E27FC236}">
                <a16:creationId xmlns:a16="http://schemas.microsoft.com/office/drawing/2014/main" id="{C63197B1-684E-4379-9B6A-531CD9375E03}"/>
              </a:ext>
            </a:extLst>
          </p:cNvPr>
          <p:cNvSpPr txBox="1">
            <a:spLocks/>
          </p:cNvSpPr>
          <p:nvPr/>
        </p:nvSpPr>
        <p:spPr>
          <a:xfrm>
            <a:off x="334299" y="373294"/>
            <a:ext cx="6424200" cy="11598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IN" sz="6600">
                <a:solidFill>
                  <a:schemeClr val="bg1"/>
                </a:solidFill>
              </a:rPr>
              <a:t>Motivation!</a:t>
            </a:r>
            <a:endParaRPr lang="en-IN" sz="6600" dirty="0">
              <a:solidFill>
                <a:schemeClr val="bg1"/>
              </a:solidFill>
            </a:endParaRPr>
          </a:p>
        </p:txBody>
      </p:sp>
      <p:sp>
        <p:nvSpPr>
          <p:cNvPr id="109" name="Google Shape;109;p14"/>
          <p:cNvSpPr txBox="1">
            <a:spLocks noGrp="1"/>
          </p:cNvSpPr>
          <p:nvPr>
            <p:ph type="ctrTitle" idx="4294967295"/>
          </p:nvPr>
        </p:nvSpPr>
        <p:spPr>
          <a:xfrm>
            <a:off x="364779" y="440350"/>
            <a:ext cx="64242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dirty="0"/>
              <a:t>Motivation!</a:t>
            </a:r>
          </a:p>
        </p:txBody>
      </p:sp>
      <p:sp>
        <p:nvSpPr>
          <p:cNvPr id="110" name="Google Shape;110;p14"/>
          <p:cNvSpPr txBox="1">
            <a:spLocks noGrp="1"/>
          </p:cNvSpPr>
          <p:nvPr>
            <p:ph type="subTitle" idx="4294967295"/>
          </p:nvPr>
        </p:nvSpPr>
        <p:spPr>
          <a:xfrm>
            <a:off x="428580" y="1408862"/>
            <a:ext cx="36081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rPr>
              <a:t>Business and Organizations</a:t>
            </a:r>
            <a:endParaRPr sz="1600" b="1" dirty="0">
              <a:solidFill>
                <a:schemeClr val="accent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342900" indent="-342900">
              <a:lnSpc>
                <a:spcPct val="100000"/>
              </a:lnSpc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US" sz="1600" dirty="0"/>
              <a:t>Product &amp; Service benchmarking</a:t>
            </a:r>
          </a:p>
          <a:p>
            <a:pPr marL="342900" indent="-342900">
              <a:lnSpc>
                <a:spcPct val="100000"/>
              </a:lnSpc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US" sz="1600" dirty="0"/>
              <a:t>Market Intelligence</a:t>
            </a:r>
            <a:endParaRPr sz="1600" dirty="0"/>
          </a:p>
        </p:txBody>
      </p:sp>
      <p:pic>
        <p:nvPicPr>
          <p:cNvPr id="111" name="Google Shape;111;p14"/>
          <p:cNvPicPr preferRelativeResize="0"/>
          <p:nvPr/>
        </p:nvPicPr>
        <p:blipFill rotWithShape="1">
          <a:blip r:embed="rId3">
            <a:alphaModFix/>
          </a:blip>
          <a:srcRect l="14987" t="14990" b="2731"/>
          <a:stretch/>
        </p:blipFill>
        <p:spPr>
          <a:xfrm flipH="1">
            <a:off x="1856100" y="911300"/>
            <a:ext cx="7287900" cy="42321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12" name="Google Shape;112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8" name="Google Shape;110;p14">
            <a:extLst>
              <a:ext uri="{FF2B5EF4-FFF2-40B4-BE49-F238E27FC236}">
                <a16:creationId xmlns:a16="http://schemas.microsoft.com/office/drawing/2014/main" id="{36218979-0133-4E69-9DEA-8A3429D8687A}"/>
              </a:ext>
            </a:extLst>
          </p:cNvPr>
          <p:cNvSpPr txBox="1">
            <a:spLocks/>
          </p:cNvSpPr>
          <p:nvPr/>
        </p:nvSpPr>
        <p:spPr>
          <a:xfrm>
            <a:off x="428580" y="2696231"/>
            <a:ext cx="3608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Font typeface="Titillium Web"/>
              <a:buNone/>
            </a:pPr>
            <a:r>
              <a:rPr lang="en-US" sz="1600" b="1" dirty="0">
                <a:solidFill>
                  <a:schemeClr val="accent2"/>
                </a:solidFill>
              </a:rPr>
              <a:t>People</a:t>
            </a:r>
          </a:p>
          <a:p>
            <a:pPr marL="342900" indent="-342900">
              <a:lnSpc>
                <a:spcPct val="100000"/>
              </a:lnSpc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US" sz="1600" dirty="0"/>
              <a:t>Opinion on new product</a:t>
            </a:r>
          </a:p>
          <a:p>
            <a:pPr marL="342900" indent="-342900">
              <a:lnSpc>
                <a:spcPct val="100000"/>
              </a:lnSpc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US" sz="1600" dirty="0"/>
              <a:t>Opinion on topics</a:t>
            </a:r>
          </a:p>
        </p:txBody>
      </p:sp>
      <p:sp>
        <p:nvSpPr>
          <p:cNvPr id="9" name="Google Shape;110;p14">
            <a:extLst>
              <a:ext uri="{FF2B5EF4-FFF2-40B4-BE49-F238E27FC236}">
                <a16:creationId xmlns:a16="http://schemas.microsoft.com/office/drawing/2014/main" id="{B80BC424-A3A3-47C8-A811-568C73E9DBA7}"/>
              </a:ext>
            </a:extLst>
          </p:cNvPr>
          <p:cNvSpPr txBox="1">
            <a:spLocks/>
          </p:cNvSpPr>
          <p:nvPr/>
        </p:nvSpPr>
        <p:spPr>
          <a:xfrm>
            <a:off x="3936585" y="1408811"/>
            <a:ext cx="3608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Font typeface="Titillium Web"/>
              <a:buNone/>
            </a:pPr>
            <a:r>
              <a:rPr lang="en-US" sz="1600" b="1" dirty="0">
                <a:solidFill>
                  <a:schemeClr val="accent2"/>
                </a:solidFill>
              </a:rPr>
              <a:t>Advertisement</a:t>
            </a:r>
          </a:p>
          <a:p>
            <a:pPr marL="342900" indent="-342900">
              <a:lnSpc>
                <a:spcPct val="100000"/>
              </a:lnSpc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US" sz="1600" dirty="0"/>
              <a:t>Interactive ads to customer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FC0BC2-82AF-4427-996B-D7F337D4C79E}"/>
              </a:ext>
            </a:extLst>
          </p:cNvPr>
          <p:cNvSpPr txBox="1"/>
          <p:nvPr/>
        </p:nvSpPr>
        <p:spPr>
          <a:xfrm>
            <a:off x="364778" y="3889284"/>
            <a:ext cx="174443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Titillium Web"/>
              <a:buNone/>
            </a:pPr>
            <a:r>
              <a:rPr lang="en-US" b="1" dirty="0">
                <a:solidFill>
                  <a:schemeClr val="accent2"/>
                </a:solidFill>
              </a:rPr>
              <a:t>Healthcare</a:t>
            </a:r>
            <a:endParaRPr lang="en-US" sz="1400" b="1" dirty="0">
              <a:solidFill>
                <a:schemeClr val="accent2"/>
              </a:solidFill>
            </a:endParaRPr>
          </a:p>
          <a:p>
            <a:pPr marL="0" indent="0">
              <a:buFont typeface="Titillium Web"/>
              <a:buNone/>
            </a:pPr>
            <a:r>
              <a:rPr lang="en-US" sz="1400" b="1" dirty="0">
                <a:solidFill>
                  <a:schemeClr val="accent2"/>
                </a:solidFill>
              </a:rPr>
              <a:t>Gaming</a:t>
            </a:r>
            <a:endParaRPr lang="en-US" b="1" dirty="0">
              <a:solidFill>
                <a:schemeClr val="accent2"/>
              </a:solidFill>
            </a:endParaRPr>
          </a:p>
          <a:p>
            <a:pPr marL="0" indent="0">
              <a:buFont typeface="Titillium Web"/>
              <a:buNone/>
            </a:pPr>
            <a:r>
              <a:rPr lang="en-US" b="1" dirty="0">
                <a:solidFill>
                  <a:schemeClr val="accent2"/>
                </a:solidFill>
              </a:rPr>
              <a:t>Effective Learning</a:t>
            </a:r>
            <a:endParaRPr lang="en-US" sz="14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65;p20">
            <a:extLst>
              <a:ext uri="{FF2B5EF4-FFF2-40B4-BE49-F238E27FC236}">
                <a16:creationId xmlns:a16="http://schemas.microsoft.com/office/drawing/2014/main" id="{578CFCBD-9367-41C3-8911-7B0358CC167B}"/>
              </a:ext>
            </a:extLst>
          </p:cNvPr>
          <p:cNvSpPr txBox="1">
            <a:spLocks/>
          </p:cNvSpPr>
          <p:nvPr/>
        </p:nvSpPr>
        <p:spPr>
          <a:xfrm>
            <a:off x="837012" y="1219468"/>
            <a:ext cx="2315700" cy="2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itillium Web"/>
              <a:buChar char="⦿"/>
              <a:defRPr sz="18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Titillium Web"/>
              <a:buChar char="⌾"/>
              <a:defRPr sz="18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Titillium Web"/>
              <a:buChar char="•"/>
              <a:defRPr sz="18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Titillium Web"/>
              <a:buChar char="●"/>
              <a:defRPr sz="18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tillium Web"/>
              <a:buChar char="○"/>
              <a:defRPr sz="18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tillium Web"/>
              <a:buChar char="■"/>
              <a:defRPr sz="18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tillium Web"/>
              <a:buChar char="●"/>
              <a:defRPr sz="18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tillium Web"/>
              <a:buChar char="○"/>
              <a:defRPr sz="18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Font typeface="Titillium Web"/>
              <a:buChar char="■"/>
              <a:defRPr sz="18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Font typeface="Titillium Web"/>
              <a:buNone/>
            </a:pPr>
            <a:r>
              <a:rPr lang="en-US" b="1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165" name="Google Shape;165;p20"/>
          <p:cNvSpPr txBox="1">
            <a:spLocks noGrp="1"/>
          </p:cNvSpPr>
          <p:nvPr>
            <p:ph type="body" idx="1"/>
          </p:nvPr>
        </p:nvSpPr>
        <p:spPr>
          <a:xfrm>
            <a:off x="855300" y="1237755"/>
            <a:ext cx="2315700" cy="351209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Problem Statement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Identify various emoitons in a real-time environment.</a:t>
            </a: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Fetaure extraction is one of the most important part of emotion recognition.</a:t>
            </a:r>
            <a:endParaRPr dirty="0"/>
          </a:p>
        </p:txBody>
      </p:sp>
      <p:sp>
        <p:nvSpPr>
          <p:cNvPr id="166" name="Google Shape;166;p20"/>
          <p:cNvSpPr txBox="1">
            <a:spLocks noGrp="1"/>
          </p:cNvSpPr>
          <p:nvPr>
            <p:ph type="body" idx="2"/>
          </p:nvPr>
        </p:nvSpPr>
        <p:spPr>
          <a:xfrm>
            <a:off x="3414199" y="1237756"/>
            <a:ext cx="23157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Research Question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Idenfity suitable methodologies for emotion recognition from images ?</a:t>
            </a: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Data pre-processing techniques to identify best features ?</a:t>
            </a:r>
          </a:p>
        </p:txBody>
      </p:sp>
      <p:sp>
        <p:nvSpPr>
          <p:cNvPr id="167" name="Google Shape;167;p20"/>
          <p:cNvSpPr txBox="1">
            <a:spLocks noGrp="1"/>
          </p:cNvSpPr>
          <p:nvPr>
            <p:ph type="body" idx="3"/>
          </p:nvPr>
        </p:nvSpPr>
        <p:spPr>
          <a:xfrm>
            <a:off x="5973097" y="1237756"/>
            <a:ext cx="23157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Hypothesis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IN" dirty="0"/>
              <a:t>Test whether CNN suits our goals to build a robust &amp; scalable real-time emotion recognition system.</a:t>
            </a:r>
            <a:endParaRPr dirty="0"/>
          </a:p>
        </p:txBody>
      </p:sp>
      <p:sp>
        <p:nvSpPr>
          <p:cNvPr id="168" name="Google Shape;168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9638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>
            <a:spLocks noGrp="1"/>
          </p:cNvSpPr>
          <p:nvPr>
            <p:ph type="ctrTitle"/>
          </p:nvPr>
        </p:nvSpPr>
        <p:spPr>
          <a:xfrm>
            <a:off x="1222928" y="1708395"/>
            <a:ext cx="3511363" cy="172671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Project </a:t>
            </a:r>
            <a:br>
              <a:rPr lang="en" sz="6600" dirty="0"/>
            </a:br>
            <a:r>
              <a:rPr lang="en" sz="6600" dirty="0"/>
              <a:t>Lifecycle</a:t>
            </a:r>
            <a:endParaRPr sz="6600" dirty="0"/>
          </a:p>
        </p:txBody>
      </p:sp>
      <p:sp>
        <p:nvSpPr>
          <p:cNvPr id="119" name="Google Shape;119;p15"/>
          <p:cNvSpPr txBox="1"/>
          <p:nvPr/>
        </p:nvSpPr>
        <p:spPr>
          <a:xfrm>
            <a:off x="739328" y="543375"/>
            <a:ext cx="967200" cy="1630500"/>
          </a:xfrm>
          <a:prstGeom prst="rect">
            <a:avLst/>
          </a:prstGeom>
          <a:noFill/>
          <a:ln>
            <a:noFill/>
          </a:ln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0" b="1" dirty="0">
              <a:solidFill>
                <a:schemeClr val="accent4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4F5E76-3228-41B2-AA37-F460E7047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259" y="417707"/>
            <a:ext cx="4312173" cy="43080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>
            <a:spLocks noGrp="1"/>
          </p:cNvSpPr>
          <p:nvPr>
            <p:ph type="ctrTitle" idx="4294967295"/>
          </p:nvPr>
        </p:nvSpPr>
        <p:spPr>
          <a:xfrm>
            <a:off x="2941858" y="898925"/>
            <a:ext cx="5238600" cy="4140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Size: 48 X 48 pixel images</a:t>
            </a:r>
            <a:endParaRPr sz="2400" dirty="0"/>
          </a:p>
        </p:txBody>
      </p:sp>
      <p:sp>
        <p:nvSpPr>
          <p:cNvPr id="253" name="Google Shape;253;p27"/>
          <p:cNvSpPr txBox="1">
            <a:spLocks noGrp="1"/>
          </p:cNvSpPr>
          <p:nvPr>
            <p:ph type="subTitle" idx="4294967295"/>
          </p:nvPr>
        </p:nvSpPr>
        <p:spPr>
          <a:xfrm>
            <a:off x="2224431" y="1204462"/>
            <a:ext cx="6673455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 dirty="0">
                <a:solidFill>
                  <a:schemeClr val="lt1"/>
                </a:solidFill>
              </a:rPr>
              <a:t>7 emotions: happy ,sad, neutral, surprise, fear, angry,disgust      </a:t>
            </a:r>
            <a:endParaRPr sz="2000" dirty="0">
              <a:solidFill>
                <a:schemeClr val="lt1"/>
              </a:solidFill>
            </a:endParaRPr>
          </a:p>
        </p:txBody>
      </p:sp>
      <p:sp>
        <p:nvSpPr>
          <p:cNvPr id="254" name="Google Shape;254;p27"/>
          <p:cNvSpPr txBox="1">
            <a:spLocks noGrp="1"/>
          </p:cNvSpPr>
          <p:nvPr>
            <p:ph type="ctrTitle" idx="4294967295"/>
          </p:nvPr>
        </p:nvSpPr>
        <p:spPr>
          <a:xfrm>
            <a:off x="3639102" y="2696225"/>
            <a:ext cx="3749800" cy="122581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35,000</a:t>
            </a:r>
            <a:endParaRPr sz="4800" dirty="0"/>
          </a:p>
        </p:txBody>
      </p:sp>
      <p:sp>
        <p:nvSpPr>
          <p:cNvPr id="255" name="Google Shape;255;p27"/>
          <p:cNvSpPr txBox="1">
            <a:spLocks noGrp="1"/>
          </p:cNvSpPr>
          <p:nvPr>
            <p:ph type="subTitle" idx="4294967295"/>
          </p:nvPr>
        </p:nvSpPr>
        <p:spPr>
          <a:xfrm>
            <a:off x="3769699" y="3338838"/>
            <a:ext cx="3543727" cy="8831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Total Images!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256" name="Google Shape;256;p27"/>
          <p:cNvSpPr txBox="1">
            <a:spLocks noGrp="1"/>
          </p:cNvSpPr>
          <p:nvPr>
            <p:ph type="ctrTitle" idx="4294967295"/>
          </p:nvPr>
        </p:nvSpPr>
        <p:spPr>
          <a:xfrm>
            <a:off x="2793367" y="2086601"/>
            <a:ext cx="5399196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28,000 Training Images</a:t>
            </a:r>
            <a:endParaRPr sz="4000" dirty="0"/>
          </a:p>
        </p:txBody>
      </p:sp>
      <p:sp>
        <p:nvSpPr>
          <p:cNvPr id="257" name="Google Shape;257;p27"/>
          <p:cNvSpPr txBox="1">
            <a:spLocks noGrp="1"/>
          </p:cNvSpPr>
          <p:nvPr>
            <p:ph type="subTitle" idx="4294967295"/>
          </p:nvPr>
        </p:nvSpPr>
        <p:spPr>
          <a:xfrm>
            <a:off x="3398008" y="1607878"/>
            <a:ext cx="43263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7,000 Testing / Validation Images</a:t>
            </a:r>
          </a:p>
        </p:txBody>
      </p:sp>
      <p:sp>
        <p:nvSpPr>
          <p:cNvPr id="11" name="Google Shape;137;p18">
            <a:extLst>
              <a:ext uri="{FF2B5EF4-FFF2-40B4-BE49-F238E27FC236}">
                <a16:creationId xmlns:a16="http://schemas.microsoft.com/office/drawing/2014/main" id="{9F41FD6A-7898-4029-869E-59681546A29B}"/>
              </a:ext>
            </a:extLst>
          </p:cNvPr>
          <p:cNvSpPr txBox="1">
            <a:spLocks/>
          </p:cNvSpPr>
          <p:nvPr/>
        </p:nvSpPr>
        <p:spPr>
          <a:xfrm>
            <a:off x="411532" y="3822118"/>
            <a:ext cx="5238600" cy="11598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IN" sz="7200" dirty="0">
                <a:solidFill>
                  <a:schemeClr val="bg1"/>
                </a:solidFill>
              </a:rPr>
              <a:t>Data Collection</a:t>
            </a:r>
          </a:p>
        </p:txBody>
      </p:sp>
      <p:sp>
        <p:nvSpPr>
          <p:cNvPr id="258" name="Google Shape;258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7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10" name="Google Shape;137;p18">
            <a:extLst>
              <a:ext uri="{FF2B5EF4-FFF2-40B4-BE49-F238E27FC236}">
                <a16:creationId xmlns:a16="http://schemas.microsoft.com/office/drawing/2014/main" id="{C1F8C1F1-F66E-42A0-AA72-70F933D50456}"/>
              </a:ext>
            </a:extLst>
          </p:cNvPr>
          <p:cNvSpPr txBox="1">
            <a:spLocks/>
          </p:cNvSpPr>
          <p:nvPr/>
        </p:nvSpPr>
        <p:spPr>
          <a:xfrm>
            <a:off x="320092" y="3755062"/>
            <a:ext cx="4006079" cy="11598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IN" sz="7200" dirty="0"/>
              <a:t>Data Collection</a:t>
            </a:r>
          </a:p>
        </p:txBody>
      </p:sp>
      <p:sp>
        <p:nvSpPr>
          <p:cNvPr id="12" name="Google Shape;253;p27">
            <a:extLst>
              <a:ext uri="{FF2B5EF4-FFF2-40B4-BE49-F238E27FC236}">
                <a16:creationId xmlns:a16="http://schemas.microsoft.com/office/drawing/2014/main" id="{8938ABF3-0336-480D-9755-144334282305}"/>
              </a:ext>
            </a:extLst>
          </p:cNvPr>
          <p:cNvSpPr txBox="1">
            <a:spLocks/>
          </p:cNvSpPr>
          <p:nvPr/>
        </p:nvSpPr>
        <p:spPr>
          <a:xfrm>
            <a:off x="3318673" y="424727"/>
            <a:ext cx="43263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 algn="ctr">
              <a:spcAft>
                <a:spcPts val="1000"/>
              </a:spcAft>
              <a:buFont typeface="Titillium Web"/>
              <a:buNone/>
            </a:pPr>
            <a:r>
              <a:rPr lang="en-US" dirty="0">
                <a:solidFill>
                  <a:schemeClr val="lt1"/>
                </a:solidFill>
              </a:rPr>
              <a:t>Source : </a:t>
            </a:r>
            <a:r>
              <a:rPr lang="en-US" b="1" dirty="0">
                <a:solidFill>
                  <a:schemeClr val="lt1"/>
                </a:solidFill>
              </a:rPr>
              <a:t>Kaggle</a:t>
            </a:r>
          </a:p>
        </p:txBody>
      </p:sp>
    </p:spTree>
    <p:extLst>
      <p:ext uri="{BB962C8B-B14F-4D97-AF65-F5344CB8AC3E}">
        <p14:creationId xmlns:p14="http://schemas.microsoft.com/office/powerpoint/2010/main" val="3737044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" name="Google Shape;247;p26">
            <a:extLst>
              <a:ext uri="{FF2B5EF4-FFF2-40B4-BE49-F238E27FC236}">
                <a16:creationId xmlns:a16="http://schemas.microsoft.com/office/drawing/2014/main" id="{8DBE3F7F-F94F-41C7-A271-E5F5BC9F47A0}"/>
              </a:ext>
            </a:extLst>
          </p:cNvPr>
          <p:cNvSpPr/>
          <p:nvPr/>
        </p:nvSpPr>
        <p:spPr>
          <a:xfrm>
            <a:off x="1472044" y="768096"/>
            <a:ext cx="5733428" cy="642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7000">
                      <a:schemeClr val="accent3"/>
                    </a:gs>
                    <a:gs pos="84000">
                      <a:schemeClr val="accent2"/>
                    </a:gs>
                    <a:gs pos="100000">
                      <a:schemeClr val="accent2"/>
                    </a:gs>
                  </a:gsLst>
                  <a:lin ang="3599321" scaled="0"/>
                </a:gradFill>
                <a:latin typeface="Titillium Web"/>
              </a:rPr>
              <a:t>Data Pre-processing</a:t>
            </a:r>
            <a:endParaRPr b="1" i="0" dirty="0">
              <a:ln>
                <a:noFill/>
              </a:ln>
              <a:gradFill>
                <a:gsLst>
                  <a:gs pos="0">
                    <a:schemeClr val="accent4"/>
                  </a:gs>
                  <a:gs pos="27000">
                    <a:schemeClr val="accent3"/>
                  </a:gs>
                  <a:gs pos="84000">
                    <a:schemeClr val="accent2"/>
                  </a:gs>
                  <a:gs pos="100000">
                    <a:schemeClr val="accent2"/>
                  </a:gs>
                </a:gsLst>
                <a:lin ang="3599321" scaled="0"/>
              </a:gradFill>
              <a:latin typeface="Titillium Web"/>
            </a:endParaRPr>
          </a:p>
        </p:txBody>
      </p:sp>
      <p:sp>
        <p:nvSpPr>
          <p:cNvPr id="32" name="Google Shape;440;p39">
            <a:extLst>
              <a:ext uri="{FF2B5EF4-FFF2-40B4-BE49-F238E27FC236}">
                <a16:creationId xmlns:a16="http://schemas.microsoft.com/office/drawing/2014/main" id="{B46217F6-5068-489C-AA33-F5531A39CA28}"/>
              </a:ext>
            </a:extLst>
          </p:cNvPr>
          <p:cNvSpPr/>
          <p:nvPr/>
        </p:nvSpPr>
        <p:spPr>
          <a:xfrm>
            <a:off x="0" y="271240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441;p39">
            <a:extLst>
              <a:ext uri="{FF2B5EF4-FFF2-40B4-BE49-F238E27FC236}">
                <a16:creationId xmlns:a16="http://schemas.microsoft.com/office/drawing/2014/main" id="{E8A399AD-1962-405E-959F-65033EB21F46}"/>
              </a:ext>
            </a:extLst>
          </p:cNvPr>
          <p:cNvSpPr/>
          <p:nvPr/>
        </p:nvSpPr>
        <p:spPr>
          <a:xfrm>
            <a:off x="0" y="271240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" name="Google Shape;442;p39">
            <a:extLst>
              <a:ext uri="{FF2B5EF4-FFF2-40B4-BE49-F238E27FC236}">
                <a16:creationId xmlns:a16="http://schemas.microsoft.com/office/drawing/2014/main" id="{A96ECED2-11D7-41B0-82F0-825F57B00297}"/>
              </a:ext>
            </a:extLst>
          </p:cNvPr>
          <p:cNvGrpSpPr/>
          <p:nvPr/>
        </p:nvGrpSpPr>
        <p:grpSpPr>
          <a:xfrm>
            <a:off x="1786339" y="2044777"/>
            <a:ext cx="473400" cy="473400"/>
            <a:chOff x="1786339" y="1703401"/>
            <a:chExt cx="473400" cy="473400"/>
          </a:xfrm>
        </p:grpSpPr>
        <p:sp>
          <p:nvSpPr>
            <p:cNvPr id="35" name="Google Shape;443;p39">
              <a:extLst>
                <a:ext uri="{FF2B5EF4-FFF2-40B4-BE49-F238E27FC236}">
                  <a16:creationId xmlns:a16="http://schemas.microsoft.com/office/drawing/2014/main" id="{44ACE004-EAF2-48C9-AA59-0DAED78BFB4C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44;p39">
              <a:extLst>
                <a:ext uri="{FF2B5EF4-FFF2-40B4-BE49-F238E27FC236}">
                  <a16:creationId xmlns:a16="http://schemas.microsoft.com/office/drawing/2014/main" id="{1BEBB451-D0E4-4DEE-AE46-92B06A40907E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1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37" name="Google Shape;445;p39">
            <a:extLst>
              <a:ext uri="{FF2B5EF4-FFF2-40B4-BE49-F238E27FC236}">
                <a16:creationId xmlns:a16="http://schemas.microsoft.com/office/drawing/2014/main" id="{CAADED3E-8821-45A8-98CF-3163F1633EDA}"/>
              </a:ext>
            </a:extLst>
          </p:cNvPr>
          <p:cNvGrpSpPr/>
          <p:nvPr/>
        </p:nvGrpSpPr>
        <p:grpSpPr>
          <a:xfrm>
            <a:off x="3814414" y="2044777"/>
            <a:ext cx="473400" cy="473400"/>
            <a:chOff x="3814414" y="1703401"/>
            <a:chExt cx="473400" cy="473400"/>
          </a:xfrm>
        </p:grpSpPr>
        <p:sp>
          <p:nvSpPr>
            <p:cNvPr id="38" name="Google Shape;446;p39">
              <a:extLst>
                <a:ext uri="{FF2B5EF4-FFF2-40B4-BE49-F238E27FC236}">
                  <a16:creationId xmlns:a16="http://schemas.microsoft.com/office/drawing/2014/main" id="{BFAAE8BF-5D85-44B1-9090-F7BD9143EB0A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47;p39">
              <a:extLst>
                <a:ext uri="{FF2B5EF4-FFF2-40B4-BE49-F238E27FC236}">
                  <a16:creationId xmlns:a16="http://schemas.microsoft.com/office/drawing/2014/main" id="{B7D41FB9-636E-4EA0-9618-D761C61E2928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3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40" name="Google Shape;448;p39">
            <a:extLst>
              <a:ext uri="{FF2B5EF4-FFF2-40B4-BE49-F238E27FC236}">
                <a16:creationId xmlns:a16="http://schemas.microsoft.com/office/drawing/2014/main" id="{901E57DF-F0F3-4B4E-9DFE-7A967542D04E}"/>
              </a:ext>
            </a:extLst>
          </p:cNvPr>
          <p:cNvGrpSpPr/>
          <p:nvPr/>
        </p:nvGrpSpPr>
        <p:grpSpPr>
          <a:xfrm>
            <a:off x="5842489" y="2044777"/>
            <a:ext cx="473400" cy="473400"/>
            <a:chOff x="5842489" y="1703401"/>
            <a:chExt cx="473400" cy="473400"/>
          </a:xfrm>
        </p:grpSpPr>
        <p:sp>
          <p:nvSpPr>
            <p:cNvPr id="41" name="Google Shape;449;p39">
              <a:extLst>
                <a:ext uri="{FF2B5EF4-FFF2-40B4-BE49-F238E27FC236}">
                  <a16:creationId xmlns:a16="http://schemas.microsoft.com/office/drawing/2014/main" id="{79720B58-5308-4EA8-A431-1BA7DC763094}"/>
                </a:ext>
              </a:extLst>
            </p:cNvPr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50;p39">
              <a:extLst>
                <a:ext uri="{FF2B5EF4-FFF2-40B4-BE49-F238E27FC236}">
                  <a16:creationId xmlns:a16="http://schemas.microsoft.com/office/drawing/2014/main" id="{B3A6B412-B899-48B4-9FCF-DB44723DF74F}"/>
                </a:ext>
              </a:extLst>
            </p:cNvPr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5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43" name="Google Shape;451;p39">
            <a:extLst>
              <a:ext uri="{FF2B5EF4-FFF2-40B4-BE49-F238E27FC236}">
                <a16:creationId xmlns:a16="http://schemas.microsoft.com/office/drawing/2014/main" id="{92007679-B182-4329-BF8A-C74B5AAFE914}"/>
              </a:ext>
            </a:extLst>
          </p:cNvPr>
          <p:cNvGrpSpPr/>
          <p:nvPr/>
        </p:nvGrpSpPr>
        <p:grpSpPr>
          <a:xfrm>
            <a:off x="6880814" y="3917676"/>
            <a:ext cx="473400" cy="473400"/>
            <a:chOff x="6880814" y="3576300"/>
            <a:chExt cx="473400" cy="473400"/>
          </a:xfrm>
        </p:grpSpPr>
        <p:sp>
          <p:nvSpPr>
            <p:cNvPr id="44" name="Google Shape;452;p39">
              <a:extLst>
                <a:ext uri="{FF2B5EF4-FFF2-40B4-BE49-F238E27FC236}">
                  <a16:creationId xmlns:a16="http://schemas.microsoft.com/office/drawing/2014/main" id="{DF340785-995B-41CC-AA38-E981F6FAEF53}"/>
                </a:ext>
              </a:extLst>
            </p:cNvPr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3;p39">
              <a:extLst>
                <a:ext uri="{FF2B5EF4-FFF2-40B4-BE49-F238E27FC236}">
                  <a16:creationId xmlns:a16="http://schemas.microsoft.com/office/drawing/2014/main" id="{E3288CCE-552D-4048-9CC6-8B2BD3C1929D}"/>
                </a:ext>
              </a:extLst>
            </p:cNvPr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6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46" name="Google Shape;454;p39">
            <a:extLst>
              <a:ext uri="{FF2B5EF4-FFF2-40B4-BE49-F238E27FC236}">
                <a16:creationId xmlns:a16="http://schemas.microsoft.com/office/drawing/2014/main" id="{E3D67A3F-954B-4667-A3DE-C918A7547F91}"/>
              </a:ext>
            </a:extLst>
          </p:cNvPr>
          <p:cNvGrpSpPr/>
          <p:nvPr/>
        </p:nvGrpSpPr>
        <p:grpSpPr>
          <a:xfrm>
            <a:off x="4852739" y="3917676"/>
            <a:ext cx="473400" cy="473400"/>
            <a:chOff x="4852739" y="3576300"/>
            <a:chExt cx="473400" cy="473400"/>
          </a:xfrm>
        </p:grpSpPr>
        <p:sp>
          <p:nvSpPr>
            <p:cNvPr id="47" name="Google Shape;455;p39">
              <a:extLst>
                <a:ext uri="{FF2B5EF4-FFF2-40B4-BE49-F238E27FC236}">
                  <a16:creationId xmlns:a16="http://schemas.microsoft.com/office/drawing/2014/main" id="{7803A728-48F9-442C-870A-53D9C249CF8A}"/>
                </a:ext>
              </a:extLst>
            </p:cNvPr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56;p39">
              <a:extLst>
                <a:ext uri="{FF2B5EF4-FFF2-40B4-BE49-F238E27FC236}">
                  <a16:creationId xmlns:a16="http://schemas.microsoft.com/office/drawing/2014/main" id="{8B26AA36-B31E-48F2-BD1F-950A06AC387B}"/>
                </a:ext>
              </a:extLst>
            </p:cNvPr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4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49" name="Google Shape;457;p39">
            <a:extLst>
              <a:ext uri="{FF2B5EF4-FFF2-40B4-BE49-F238E27FC236}">
                <a16:creationId xmlns:a16="http://schemas.microsoft.com/office/drawing/2014/main" id="{8474A125-5268-40E0-AA2E-FD02533B1AC2}"/>
              </a:ext>
            </a:extLst>
          </p:cNvPr>
          <p:cNvGrpSpPr/>
          <p:nvPr/>
        </p:nvGrpSpPr>
        <p:grpSpPr>
          <a:xfrm>
            <a:off x="2824664" y="3917676"/>
            <a:ext cx="473400" cy="473400"/>
            <a:chOff x="2824664" y="3576300"/>
            <a:chExt cx="473400" cy="473400"/>
          </a:xfrm>
        </p:grpSpPr>
        <p:sp>
          <p:nvSpPr>
            <p:cNvPr id="50" name="Google Shape;458;p39">
              <a:extLst>
                <a:ext uri="{FF2B5EF4-FFF2-40B4-BE49-F238E27FC236}">
                  <a16:creationId xmlns:a16="http://schemas.microsoft.com/office/drawing/2014/main" id="{86585469-7D4D-43B0-9469-FDDAAE4C66EC}"/>
                </a:ext>
              </a:extLst>
            </p:cNvPr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59;p39">
              <a:extLst>
                <a:ext uri="{FF2B5EF4-FFF2-40B4-BE49-F238E27FC236}">
                  <a16:creationId xmlns:a16="http://schemas.microsoft.com/office/drawing/2014/main" id="{F6C39C6F-8568-47AB-9CEA-F4198DED04C6}"/>
                </a:ext>
              </a:extLst>
            </p:cNvPr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2</a:t>
              </a:r>
              <a:endParaRPr sz="6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52" name="Google Shape;460;p39">
            <a:extLst>
              <a:ext uri="{FF2B5EF4-FFF2-40B4-BE49-F238E27FC236}">
                <a16:creationId xmlns:a16="http://schemas.microsoft.com/office/drawing/2014/main" id="{83A64669-6A2E-4A19-87FA-3744EB9E2D27}"/>
              </a:ext>
            </a:extLst>
          </p:cNvPr>
          <p:cNvSpPr txBox="1"/>
          <p:nvPr/>
        </p:nvSpPr>
        <p:spPr>
          <a:xfrm>
            <a:off x="1379850" y="149747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Reshaping Images</a:t>
            </a:r>
            <a:endParaRPr sz="1600" b="1" dirty="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53" name="Google Shape;461;p39">
            <a:extLst>
              <a:ext uri="{FF2B5EF4-FFF2-40B4-BE49-F238E27FC236}">
                <a16:creationId xmlns:a16="http://schemas.microsoft.com/office/drawing/2014/main" id="{B5EA8FA4-8EBB-4D60-A09C-1E972B176672}"/>
              </a:ext>
            </a:extLst>
          </p:cNvPr>
          <p:cNvSpPr txBox="1"/>
          <p:nvPr/>
        </p:nvSpPr>
        <p:spPr>
          <a:xfrm>
            <a:off x="3377205" y="149747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Face Allignment</a:t>
            </a:r>
            <a:endParaRPr sz="1600" b="1" dirty="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54" name="Google Shape;462;p39">
            <a:extLst>
              <a:ext uri="{FF2B5EF4-FFF2-40B4-BE49-F238E27FC236}">
                <a16:creationId xmlns:a16="http://schemas.microsoft.com/office/drawing/2014/main" id="{BDF07061-CDB1-4AB5-8756-8BF2BBD742F0}"/>
              </a:ext>
            </a:extLst>
          </p:cNvPr>
          <p:cNvSpPr txBox="1"/>
          <p:nvPr/>
        </p:nvSpPr>
        <p:spPr>
          <a:xfrm>
            <a:off x="5436010" y="149747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Class Weighting</a:t>
            </a:r>
            <a:endParaRPr sz="1600" b="1" dirty="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55" name="Google Shape;463;p39">
            <a:extLst>
              <a:ext uri="{FF2B5EF4-FFF2-40B4-BE49-F238E27FC236}">
                <a16:creationId xmlns:a16="http://schemas.microsoft.com/office/drawing/2014/main" id="{D798B3D3-F7C2-468A-BF41-1739F8A61107}"/>
              </a:ext>
            </a:extLst>
          </p:cNvPr>
          <p:cNvSpPr txBox="1"/>
          <p:nvPr/>
        </p:nvSpPr>
        <p:spPr>
          <a:xfrm>
            <a:off x="2418175" y="440497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Augmentation</a:t>
            </a:r>
            <a:endParaRPr sz="1600" b="1" dirty="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56" name="Google Shape;464;p39">
            <a:extLst>
              <a:ext uri="{FF2B5EF4-FFF2-40B4-BE49-F238E27FC236}">
                <a16:creationId xmlns:a16="http://schemas.microsoft.com/office/drawing/2014/main" id="{55A1F69F-A941-4791-AA4D-8788C2349D1B}"/>
              </a:ext>
            </a:extLst>
          </p:cNvPr>
          <p:cNvSpPr txBox="1"/>
          <p:nvPr/>
        </p:nvSpPr>
        <p:spPr>
          <a:xfrm>
            <a:off x="4446255" y="440497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Face Normalization</a:t>
            </a:r>
            <a:endParaRPr b="1" dirty="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57" name="Google Shape;465;p39">
            <a:extLst>
              <a:ext uri="{FF2B5EF4-FFF2-40B4-BE49-F238E27FC236}">
                <a16:creationId xmlns:a16="http://schemas.microsoft.com/office/drawing/2014/main" id="{14305467-634B-49B6-9ECF-724E777BBBC3}"/>
              </a:ext>
            </a:extLst>
          </p:cNvPr>
          <p:cNvSpPr txBox="1"/>
          <p:nvPr/>
        </p:nvSpPr>
        <p:spPr>
          <a:xfrm>
            <a:off x="6474335" y="440497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Fitting the Generator</a:t>
            </a:r>
            <a:endParaRPr b="1" dirty="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544;p43">
            <a:extLst>
              <a:ext uri="{FF2B5EF4-FFF2-40B4-BE49-F238E27FC236}">
                <a16:creationId xmlns:a16="http://schemas.microsoft.com/office/drawing/2014/main" id="{CE73AF9C-39C1-47C6-865D-71980851345D}"/>
              </a:ext>
            </a:extLst>
          </p:cNvPr>
          <p:cNvSpPr txBox="1">
            <a:spLocks/>
          </p:cNvSpPr>
          <p:nvPr/>
        </p:nvSpPr>
        <p:spPr>
          <a:xfrm>
            <a:off x="398100" y="293456"/>
            <a:ext cx="4850556" cy="4971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IN" dirty="0">
                <a:solidFill>
                  <a:schemeClr val="bg1"/>
                </a:solidFill>
              </a:rPr>
              <a:t>FEATURE EXTRACTION</a:t>
            </a:r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9" name="Google Shape;544;p43">
            <a:extLst>
              <a:ext uri="{FF2B5EF4-FFF2-40B4-BE49-F238E27FC236}">
                <a16:creationId xmlns:a16="http://schemas.microsoft.com/office/drawing/2014/main" id="{71DF684E-C4DE-4048-B1C9-4CA6ADC8E3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8580" y="336128"/>
            <a:ext cx="4850556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EXTRACTION</a:t>
            </a:r>
            <a:endParaRPr dirty="0"/>
          </a:p>
        </p:txBody>
      </p:sp>
      <p:grpSp>
        <p:nvGrpSpPr>
          <p:cNvPr id="10" name="Google Shape;546;p43">
            <a:extLst>
              <a:ext uri="{FF2B5EF4-FFF2-40B4-BE49-F238E27FC236}">
                <a16:creationId xmlns:a16="http://schemas.microsoft.com/office/drawing/2014/main" id="{4CA8D94C-FC72-4018-BDA5-3830C6A15C4E}"/>
              </a:ext>
            </a:extLst>
          </p:cNvPr>
          <p:cNvGrpSpPr/>
          <p:nvPr/>
        </p:nvGrpSpPr>
        <p:grpSpPr>
          <a:xfrm>
            <a:off x="1100530" y="950071"/>
            <a:ext cx="3471470" cy="3120913"/>
            <a:chOff x="3778727" y="4460423"/>
            <a:chExt cx="720160" cy="647437"/>
          </a:xfrm>
        </p:grpSpPr>
        <p:sp>
          <p:nvSpPr>
            <p:cNvPr id="11" name="Google Shape;547;p43">
              <a:extLst>
                <a:ext uri="{FF2B5EF4-FFF2-40B4-BE49-F238E27FC236}">
                  <a16:creationId xmlns:a16="http://schemas.microsoft.com/office/drawing/2014/main" id="{07DE6B2D-2418-4BEA-8F85-E9408477E901}"/>
                </a:ext>
              </a:extLst>
            </p:cNvPr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IDENTIFY ESSENTIAL PARTS</a:t>
              </a:r>
              <a:endParaRPr sz="1200" b="1" i="0" u="none" strike="noStrike" cap="none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2" name="Google Shape;548;p43">
              <a:extLst>
                <a:ext uri="{FF2B5EF4-FFF2-40B4-BE49-F238E27FC236}">
                  <a16:creationId xmlns:a16="http://schemas.microsoft.com/office/drawing/2014/main" id="{5E13B666-40D5-424A-963E-ABF06F72A461}"/>
                </a:ext>
              </a:extLst>
            </p:cNvPr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SELECT PARAMETERS</a:t>
              </a:r>
              <a:endParaRPr sz="1200" b="1" i="0" u="none" strike="noStrike" cap="none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3" name="Google Shape;549;p43">
              <a:extLst>
                <a:ext uri="{FF2B5EF4-FFF2-40B4-BE49-F238E27FC236}">
                  <a16:creationId xmlns:a16="http://schemas.microsoft.com/office/drawing/2014/main" id="{FF9266D2-3A8B-46F8-AB72-7E24526B8FB4}"/>
                </a:ext>
              </a:extLst>
            </p:cNvPr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BACKGROUND NOISE</a:t>
              </a:r>
              <a:endParaRPr sz="1200" b="1" i="0" u="none" strike="noStrike" cap="none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Google Shape;550;p43">
              <a:extLst>
                <a:ext uri="{FF2B5EF4-FFF2-40B4-BE49-F238E27FC236}">
                  <a16:creationId xmlns:a16="http://schemas.microsoft.com/office/drawing/2014/main" id="{423DB0FB-4AEB-4158-BAA3-36480905BA0C}"/>
                </a:ext>
              </a:extLst>
            </p:cNvPr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RESIZING</a:t>
              </a:r>
              <a:endParaRPr sz="1200" b="1" i="0" u="none" strike="noStrike" cap="none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5" name="Google Shape;551;p43">
              <a:extLst>
                <a:ext uri="{FF2B5EF4-FFF2-40B4-BE49-F238E27FC236}">
                  <a16:creationId xmlns:a16="http://schemas.microsoft.com/office/drawing/2014/main" id="{B2820272-821A-405E-83C9-943F9888F05E}"/>
                </a:ext>
              </a:extLst>
            </p:cNvPr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GRAYSCALE</a:t>
              </a:r>
              <a:endParaRPr sz="1200" b="1" i="0" u="none" strike="noStrike" cap="none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6" name="Google Shape;552;p43">
              <a:extLst>
                <a:ext uri="{FF2B5EF4-FFF2-40B4-BE49-F238E27FC236}">
                  <a16:creationId xmlns:a16="http://schemas.microsoft.com/office/drawing/2014/main" id="{AE65B021-85EC-4F28-BD0F-2AF69AE1AFB7}"/>
                </a:ext>
              </a:extLst>
            </p:cNvPr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IDENTIFY FACE</a:t>
              </a:r>
              <a:endParaRPr sz="1200" b="1" i="0" u="none" strike="noStrike" cap="none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7" name="Google Shape;553;p43">
              <a:extLst>
                <a:ext uri="{FF2B5EF4-FFF2-40B4-BE49-F238E27FC236}">
                  <a16:creationId xmlns:a16="http://schemas.microsoft.com/office/drawing/2014/main" id="{6B5246C4-76E1-4EB3-AFDF-39B1C963D518}"/>
                </a:ext>
              </a:extLst>
            </p:cNvPr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79E51459-E5A2-4F3B-B1FC-E3D1FF741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959" y="219285"/>
            <a:ext cx="3595735" cy="46269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64F9AE-E569-44B2-8BA3-B239D7CCC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221" y="4095368"/>
            <a:ext cx="3595735" cy="10305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400</Words>
  <Application>Microsoft Office PowerPoint</Application>
  <PresentationFormat>On-screen Show (16:9)</PresentationFormat>
  <Paragraphs>115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Bahnschrift</vt:lpstr>
      <vt:lpstr>Calibri</vt:lpstr>
      <vt:lpstr>Titillium Web</vt:lpstr>
      <vt:lpstr>Arial</vt:lpstr>
      <vt:lpstr>Donalbain template</vt:lpstr>
      <vt:lpstr>Emotion Recognition from visual Big-Data using Convolutional Neural Network</vt:lpstr>
      <vt:lpstr>Table of Contents</vt:lpstr>
      <vt:lpstr>ABSTRACT</vt:lpstr>
      <vt:lpstr>Motivation!</vt:lpstr>
      <vt:lpstr>PowerPoint Presentation</vt:lpstr>
      <vt:lpstr>Project  Lifecycle</vt:lpstr>
      <vt:lpstr>Size: 48 X 48 pixel images</vt:lpstr>
      <vt:lpstr>PowerPoint Presentation</vt:lpstr>
      <vt:lpstr>FEATURE EXTRACTION</vt:lpstr>
      <vt:lpstr>Classification Accuracy &amp; Validation Loss</vt:lpstr>
      <vt:lpstr>CONFUSION MATRIX</vt:lpstr>
      <vt:lpstr>LIVE PREDICTION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Emotion Recognition from visual Big-Data using Convolutional Neural Network</dc:title>
  <cp:lastModifiedBy>vinay kurmi</cp:lastModifiedBy>
  <cp:revision>104</cp:revision>
  <dcterms:modified xsi:type="dcterms:W3CDTF">2022-01-19T20:14:02Z</dcterms:modified>
</cp:coreProperties>
</file>